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60" r:id="rId3"/>
    <p:sldId id="287" r:id="rId4"/>
    <p:sldId id="288" r:id="rId5"/>
    <p:sldId id="270" r:id="rId6"/>
    <p:sldId id="274" r:id="rId7"/>
    <p:sldId id="272" r:id="rId8"/>
    <p:sldId id="266" r:id="rId9"/>
    <p:sldId id="267" r:id="rId10"/>
    <p:sldId id="268" r:id="rId11"/>
    <p:sldId id="269" r:id="rId12"/>
    <p:sldId id="290" r:id="rId13"/>
    <p:sldId id="291" r:id="rId14"/>
    <p:sldId id="292" r:id="rId15"/>
    <p:sldId id="262" r:id="rId16"/>
    <p:sldId id="265" r:id="rId17"/>
    <p:sldId id="278" r:id="rId18"/>
    <p:sldId id="289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5" autoAdjust="0"/>
    <p:restoredTop sz="95853"/>
  </p:normalViewPr>
  <p:slideViewPr>
    <p:cSldViewPr snapToGrid="0" snapToObjects="1">
      <p:cViewPr>
        <p:scale>
          <a:sx n="111" d="100"/>
          <a:sy n="111" d="100"/>
        </p:scale>
        <p:origin x="2128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83C13-3F9E-AD4D-8D7A-A22ACCC92AB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05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7403-47F8-2B42-BACF-A76C806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Municipality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7CBBFA-9651-DD48-BA8F-830430F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5" y="1269086"/>
            <a:ext cx="7469570" cy="479647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00FEB8D-00CE-BD4C-AB30-B7C47ED59380}"/>
              </a:ext>
            </a:extLst>
          </p:cNvPr>
          <p:cNvSpPr/>
          <p:nvPr/>
        </p:nvSpPr>
        <p:spPr>
          <a:xfrm>
            <a:off x="3012141" y="1582911"/>
            <a:ext cx="1682804" cy="5609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80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939EE-CE18-DC4B-9276-AAE6B38A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</a:t>
            </a:r>
            <a:r>
              <a:rPr lang="it-IT" dirty="0" err="1"/>
              <a:t>Assertion</a:t>
            </a:r>
            <a:r>
              <a:rPr lang="it-IT" dirty="0"/>
              <a:t> 1</a:t>
            </a:r>
          </a:p>
        </p:txBody>
      </p:sp>
      <p:pic>
        <p:nvPicPr>
          <p:cNvPr id="5" name="Immagine 4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A7C8E858-B29B-8C44-8402-596DE046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2194064"/>
            <a:ext cx="6083300" cy="1536700"/>
          </a:xfrm>
          <a:prstGeom prst="rect">
            <a:avLst/>
          </a:prstGeom>
        </p:spPr>
      </p:pic>
      <p:pic>
        <p:nvPicPr>
          <p:cNvPr id="9" name="Immagine 8" descr="Immagine che contiene screenshot, tavolo, fotografia, portatile&#10;&#10;Descrizione generata automaticamente">
            <a:extLst>
              <a:ext uri="{FF2B5EF4-FFF2-40B4-BE49-F238E27FC236}">
                <a16:creationId xmlns:a16="http://schemas.microsoft.com/office/drawing/2014/main" id="{6BE8BD65-5D2F-FB42-B79C-2E74ECD8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3895586"/>
            <a:ext cx="5715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E3846-93B9-D84F-A87C-93CEA378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</a:t>
            </a:r>
            <a:r>
              <a:rPr lang="it-IT" dirty="0" err="1"/>
              <a:t>Assertion</a:t>
            </a:r>
            <a:r>
              <a:rPr lang="it-IT" dirty="0"/>
              <a:t> 3</a:t>
            </a:r>
          </a:p>
        </p:txBody>
      </p:sp>
      <p:pic>
        <p:nvPicPr>
          <p:cNvPr id="5" name="Immagine 4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E7DE0F3F-51E8-424C-AD4D-360EA03D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02356"/>
            <a:ext cx="6096000" cy="1638300"/>
          </a:xfrm>
          <a:prstGeom prst="rect">
            <a:avLst/>
          </a:prstGeom>
        </p:spPr>
      </p:pic>
      <p:pic>
        <p:nvPicPr>
          <p:cNvPr id="7" name="Immagine 6" descr="Immagine che contiene screenshot, fotografia, tavolo, portatile&#10;&#10;Descrizione generata automaticamente">
            <a:extLst>
              <a:ext uri="{FF2B5EF4-FFF2-40B4-BE49-F238E27FC236}">
                <a16:creationId xmlns:a16="http://schemas.microsoft.com/office/drawing/2014/main" id="{7028D8DB-3CE0-BB45-8DAE-C21E6CB5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83469"/>
            <a:ext cx="6007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12C56-EF3B-354A-A0C0-057FA9D3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Predicate 1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3E8B0D4-591D-BC47-8AB0-6441E99B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63"/>
            <a:ext cx="9144000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FD362-2B36-7945-AC52-AF670C02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Predicate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3C6B05-5211-7247-B2CC-E61D2CF7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B29F60B-6789-2C4A-95A5-B69348CC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7517"/>
            <a:ext cx="9144000" cy="48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– Client</a:t>
            </a:r>
          </a:p>
        </p:txBody>
      </p:sp>
      <p:pic>
        <p:nvPicPr>
          <p:cNvPr id="9" name="Segnaposto contenuto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DC2FB7-A881-7740-B65F-B5BD7848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72" y="1432035"/>
            <a:ext cx="4626539" cy="4525963"/>
          </a:xfrm>
        </p:spPr>
      </p:pic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8538E-1F83-9F4A-9142-DF85F5D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-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5650B1-8CD7-6E4D-B939-8F9E639E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445739"/>
            <a:ext cx="8323263" cy="4414472"/>
          </a:xfrm>
        </p:spPr>
      </p:pic>
    </p:spTree>
    <p:extLst>
      <p:ext uri="{BB962C8B-B14F-4D97-AF65-F5344CB8AC3E}">
        <p14:creationId xmlns:p14="http://schemas.microsoft.com/office/powerpoint/2010/main" val="196362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architectural styles and patterns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181" y="1327245"/>
            <a:ext cx="7055722" cy="47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7ADE8-CEBF-B94B-B5CE-3A611569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end </a:t>
            </a:r>
            <a:r>
              <a:rPr lang="it-IT" dirty="0" err="1"/>
              <a:t>user</a:t>
            </a:r>
            <a:r>
              <a:rPr lang="it-IT" dirty="0"/>
              <a:t> create a new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B6E2904-CC4C-E840-86BA-734F6F53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5" y="1368973"/>
            <a:ext cx="5513613" cy="4525963"/>
          </a:xfrm>
        </p:spPr>
      </p:pic>
    </p:spTree>
    <p:extLst>
      <p:ext uri="{BB962C8B-B14F-4D97-AF65-F5344CB8AC3E}">
        <p14:creationId xmlns:p14="http://schemas.microsoft.com/office/powerpoint/2010/main" val="34564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E11F6-FB32-454B-A616-6B93974B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 for a </a:t>
            </a:r>
            <a:r>
              <a:rPr lang="it-IT" dirty="0" err="1"/>
              <a:t>violation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55FAAC-26DF-8541-BFF6-A3138516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58" y="1771757"/>
            <a:ext cx="6063284" cy="3888558"/>
          </a:xfrm>
        </p:spPr>
      </p:pic>
    </p:spTree>
    <p:extLst>
      <p:ext uri="{BB962C8B-B14F-4D97-AF65-F5344CB8AC3E}">
        <p14:creationId xmlns:p14="http://schemas.microsoft.com/office/powerpoint/2010/main" val="6628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566C0-B724-FF41-873C-7CEA658D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notifies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1F2B0B-EE41-B740-B3F8-04F12E0D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72" y="1474077"/>
            <a:ext cx="6107940" cy="4525963"/>
          </a:xfrm>
        </p:spPr>
      </p:pic>
    </p:spTree>
    <p:extLst>
      <p:ext uri="{BB962C8B-B14F-4D97-AF65-F5344CB8AC3E}">
        <p14:creationId xmlns:p14="http://schemas.microsoft.com/office/powerpoint/2010/main" val="8798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40B25-C436-154F-BA84-63D660DD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interventions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178D1FD-C448-6F41-8D30-750277CE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040" y="1474076"/>
            <a:ext cx="6010003" cy="4525963"/>
          </a:xfrm>
        </p:spPr>
      </p:pic>
    </p:spTree>
    <p:extLst>
      <p:ext uri="{BB962C8B-B14F-4D97-AF65-F5344CB8AC3E}">
        <p14:creationId xmlns:p14="http://schemas.microsoft.com/office/powerpoint/2010/main" val="394143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B1C58-4983-8E42-8C8B-1CE1B1FC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First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59DFE75-DABE-594C-8808-6E912EFB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99086"/>
            <a:ext cx="8323263" cy="2528191"/>
          </a:xfrm>
        </p:spPr>
      </p:pic>
    </p:spTree>
    <p:extLst>
      <p:ext uri="{BB962C8B-B14F-4D97-AF65-F5344CB8AC3E}">
        <p14:creationId xmlns:p14="http://schemas.microsoft.com/office/powerpoint/2010/main" val="62199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AFEAE-D523-354E-9CAB-688940DA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- Second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3CA6C2B-2F91-484D-B131-AA41C4976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7419"/>
            <a:ext cx="8323263" cy="2871525"/>
          </a:xfrm>
        </p:spPr>
      </p:pic>
    </p:spTree>
    <p:extLst>
      <p:ext uri="{BB962C8B-B14F-4D97-AF65-F5344CB8AC3E}">
        <p14:creationId xmlns:p14="http://schemas.microsoft.com/office/powerpoint/2010/main" val="9759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655A6-2AD8-044C-823C-198BB713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Third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77FAFE0-B768-2147-A16A-F9D86CDA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9286"/>
            <a:ext cx="8323263" cy="3547790"/>
          </a:xfrm>
        </p:spPr>
      </p:pic>
    </p:spTree>
    <p:extLst>
      <p:ext uri="{BB962C8B-B14F-4D97-AF65-F5344CB8AC3E}">
        <p14:creationId xmlns:p14="http://schemas.microsoft.com/office/powerpoint/2010/main" val="123848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7A87E-E76F-BD4D-8F2D-49966171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</a:t>
            </a:r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251BEA-7740-2B4F-A00F-B49D3F1F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6661"/>
            <a:ext cx="8323263" cy="2653040"/>
          </a:xfrm>
        </p:spPr>
      </p:pic>
    </p:spTree>
    <p:extLst>
      <p:ext uri="{BB962C8B-B14F-4D97-AF65-F5344CB8AC3E}">
        <p14:creationId xmlns:p14="http://schemas.microsoft.com/office/powerpoint/2010/main" val="48411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183" b="2258"/>
          <a:stretch/>
        </p:blipFill>
        <p:spPr>
          <a:xfrm>
            <a:off x="351083" y="2967483"/>
            <a:ext cx="1598336" cy="152977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2388" y="4492179"/>
            <a:ext cx="14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32163" t="41447"/>
          <a:stretch/>
        </p:blipFill>
        <p:spPr>
          <a:xfrm>
            <a:off x="3677106" y="2527524"/>
            <a:ext cx="1440970" cy="1243760"/>
          </a:xfrm>
          <a:prstGeom prst="rect">
            <a:avLst/>
          </a:prstGeom>
        </p:spPr>
      </p:pic>
      <p:graphicFrame>
        <p:nvGraphicFramePr>
          <p:cNvPr id="9" name="Tabella 8"/>
          <p:cNvGraphicFramePr>
            <a:graphicFrameLocks noGrp="1"/>
          </p:cNvGraphicFramePr>
          <p:nvPr/>
        </p:nvGraphicFramePr>
        <p:xfrm>
          <a:off x="191070" y="1397000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User </a:t>
                      </a:r>
                      <a:r>
                        <a:rPr lang="it-IT" dirty="0" err="1"/>
                        <a:t>sees</a:t>
                      </a:r>
                      <a:r>
                        <a:rPr lang="it-IT" dirty="0"/>
                        <a:t> a </a:t>
                      </a:r>
                      <a:r>
                        <a:rPr lang="it-IT" dirty="0" err="1"/>
                        <a:t>traffic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violation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wants to notify authorities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Connettore 2 10"/>
          <p:cNvCxnSpPr/>
          <p:nvPr/>
        </p:nvCxnSpPr>
        <p:spPr>
          <a:xfrm flipV="1">
            <a:off x="2169996" y="3513691"/>
            <a:ext cx="1364774" cy="21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 rot="21060566">
            <a:off x="2450329" y="3202893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SEES</a:t>
            </a:r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91070" y="1389142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launches the application and logs in with his own credentials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software is loaded checking the role of the user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18" y="4292542"/>
            <a:ext cx="1087906" cy="1085625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>
            <a:off x="2280724" y="4432152"/>
            <a:ext cx="1162271" cy="373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 rot="1076283">
            <a:off x="2406989" y="4285395"/>
            <a:ext cx="103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LOGS IN</a:t>
            </a:r>
          </a:p>
        </p:txBody>
      </p:sp>
      <p:cxnSp>
        <p:nvCxnSpPr>
          <p:cNvPr id="23" name="Connettore 2 22"/>
          <p:cNvCxnSpPr/>
          <p:nvPr/>
        </p:nvCxnSpPr>
        <p:spPr>
          <a:xfrm>
            <a:off x="2280724" y="4492179"/>
            <a:ext cx="116227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 rot="1014070">
            <a:off x="2045210" y="4433996"/>
            <a:ext cx="259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INSERTS DATA</a:t>
            </a:r>
          </a:p>
        </p:txBody>
      </p:sp>
      <p:graphicFrame>
        <p:nvGraphicFramePr>
          <p:cNvPr id="25" name="Tabella 24"/>
          <p:cNvGraphicFramePr>
            <a:graphicFrameLocks noGrp="1"/>
          </p:cNvGraphicFramePr>
          <p:nvPr/>
        </p:nvGraphicFramePr>
        <p:xfrm>
          <a:off x="191070" y="1379951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picture, type and description of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application detects date, time, position from device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Gruppo 27"/>
          <p:cNvGrpSpPr/>
          <p:nvPr/>
        </p:nvGrpSpPr>
        <p:grpSpPr>
          <a:xfrm>
            <a:off x="5482647" y="4250602"/>
            <a:ext cx="1210908" cy="1221818"/>
            <a:chOff x="5810368" y="3702188"/>
            <a:chExt cx="2006056" cy="1812172"/>
          </a:xfrm>
        </p:grpSpPr>
        <p:pic>
          <p:nvPicPr>
            <p:cNvPr id="26" name="Immagine 2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graphicFrame>
        <p:nvGraphicFramePr>
          <p:cNvPr id="29" name="Tabella 28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sends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violation report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calculates the statistics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1" name="Connettore 2 30"/>
          <p:cNvCxnSpPr/>
          <p:nvPr/>
        </p:nvCxnSpPr>
        <p:spPr>
          <a:xfrm>
            <a:off x="4161114" y="4897364"/>
            <a:ext cx="1161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4310324" y="4497253"/>
            <a:ext cx="116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SENDS</a:t>
            </a:r>
          </a:p>
        </p:txBody>
      </p:sp>
      <p:graphicFrame>
        <p:nvGraphicFramePr>
          <p:cNvPr id="33" name="Tabella 32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asks to the user to insert again some wrong data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the license plate manually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" name="Immagin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992" y="2707501"/>
            <a:ext cx="1258802" cy="1531905"/>
          </a:xfrm>
          <a:prstGeom prst="rect">
            <a:avLst/>
          </a:prstGeom>
        </p:spPr>
      </p:pic>
      <p:sp>
        <p:nvSpPr>
          <p:cNvPr id="35" name="CasellaDiTesto 34"/>
          <p:cNvSpPr txBox="1"/>
          <p:nvPr/>
        </p:nvSpPr>
        <p:spPr>
          <a:xfrm>
            <a:off x="7547212" y="4229174"/>
            <a:ext cx="13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Authority</a:t>
            </a:r>
          </a:p>
        </p:txBody>
      </p:sp>
      <p:pic>
        <p:nvPicPr>
          <p:cNvPr id="36" name="Immagin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166" y="5420517"/>
            <a:ext cx="452173" cy="55027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91" y="5422241"/>
            <a:ext cx="452173" cy="550274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016" y="5422241"/>
            <a:ext cx="452173" cy="550274"/>
          </a:xfrm>
          <a:prstGeom prst="rect">
            <a:avLst/>
          </a:prstGeom>
        </p:spPr>
      </p:pic>
      <p:sp>
        <p:nvSpPr>
          <p:cNvPr id="39" name="CasellaDiTesto 38"/>
          <p:cNvSpPr txBox="1"/>
          <p:nvPr/>
        </p:nvSpPr>
        <p:spPr>
          <a:xfrm>
            <a:off x="5322627" y="5492465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SafeStreets</a:t>
            </a:r>
          </a:p>
        </p:txBody>
      </p:sp>
      <p:graphicFrame>
        <p:nvGraphicFramePr>
          <p:cNvPr id="40" name="Tabella 39"/>
          <p:cNvGraphicFramePr>
            <a:graphicFrameLocks noGrp="1"/>
          </p:cNvGraphicFramePr>
          <p:nvPr/>
        </p:nvGraphicFramePr>
        <p:xfrm>
          <a:off x="181452" y="1381486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notifies authorities near violation which has occurred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goes in the place of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2" name="Connettore 2 41"/>
          <p:cNvCxnSpPr/>
          <p:nvPr/>
        </p:nvCxnSpPr>
        <p:spPr>
          <a:xfrm flipV="1">
            <a:off x="6828397" y="4691225"/>
            <a:ext cx="1248996" cy="433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 rot="20441066">
            <a:off x="6849819" y="4565733"/>
            <a:ext cx="14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NOTIFIES</a:t>
            </a:r>
          </a:p>
        </p:txBody>
      </p:sp>
      <p:cxnSp>
        <p:nvCxnSpPr>
          <p:cNvPr id="46" name="Connettore 2 45"/>
          <p:cNvCxnSpPr/>
          <p:nvPr/>
        </p:nvCxnSpPr>
        <p:spPr>
          <a:xfrm flipH="1" flipV="1">
            <a:off x="5322627" y="3387559"/>
            <a:ext cx="1935539" cy="126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 rot="216123">
            <a:off x="5756151" y="3098719"/>
            <a:ext cx="15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CHECKS</a:t>
            </a:r>
          </a:p>
        </p:txBody>
      </p:sp>
      <p:graphicFrame>
        <p:nvGraphicFramePr>
          <p:cNvPr id="48" name="Tabella 47"/>
          <p:cNvGraphicFramePr>
            <a:graphicFrameLocks noGrp="1"/>
          </p:cNvGraphicFramePr>
          <p:nvPr/>
        </p:nvGraphicFramePr>
        <p:xfrm>
          <a:off x="200688" y="1366820"/>
          <a:ext cx="8795179" cy="1010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notifies other authorities that he is going to check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0" name="Connettore 2 49"/>
          <p:cNvCxnSpPr/>
          <p:nvPr/>
        </p:nvCxnSpPr>
        <p:spPr>
          <a:xfrm>
            <a:off x="8208388" y="4636863"/>
            <a:ext cx="0" cy="656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8171865" y="4919792"/>
            <a:ext cx="9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WARNS</a:t>
            </a:r>
          </a:p>
        </p:txBody>
      </p:sp>
    </p:spTree>
    <p:extLst>
      <p:ext uri="{BB962C8B-B14F-4D97-AF65-F5344CB8AC3E}">
        <p14:creationId xmlns:p14="http://schemas.microsoft.com/office/powerpoint/2010/main" val="382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0" grpId="1"/>
      <p:bldP spid="24" grpId="0"/>
      <p:bldP spid="24" grpId="1"/>
      <p:bldP spid="32" grpId="0"/>
      <p:bldP spid="32" grpId="1"/>
      <p:bldP spid="44" grpId="0"/>
      <p:bldP spid="44" grpId="1"/>
      <p:bldP spid="47" grpId="0"/>
      <p:bldP spid="47" grpId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84" y="3501935"/>
            <a:ext cx="1432827" cy="1354207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6483886" y="3614279"/>
            <a:ext cx="1210908" cy="1221818"/>
            <a:chOff x="5810368" y="3702188"/>
            <a:chExt cx="2006056" cy="1812172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6323866" y="4856142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SafeStreets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542384" y="4856142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Municipality</a:t>
            </a:r>
            <a:endParaRPr lang="it-IT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81452" y="1452994"/>
          <a:ext cx="879517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receives data about accidents from municipality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identifies unsafe areas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suggests interventions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Connettore 2 12"/>
          <p:cNvCxnSpPr/>
          <p:nvPr/>
        </p:nvCxnSpPr>
        <p:spPr>
          <a:xfrm>
            <a:off x="3098229" y="3889612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576313" y="3540501"/>
            <a:ext cx="23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SENDS ACCIDENTS</a:t>
            </a: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098229" y="4640239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4026690" y="4271420"/>
            <a:ext cx="2457196" cy="3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SUGGESTS</a:t>
            </a:r>
          </a:p>
        </p:txBody>
      </p:sp>
    </p:spTree>
    <p:extLst>
      <p:ext uri="{BB962C8B-B14F-4D97-AF65-F5344CB8AC3E}">
        <p14:creationId xmlns:p14="http://schemas.microsoft.com/office/powerpoint/2010/main" val="279278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C0691-011E-134D-92A4-23D0BB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2DF33-64D7-964A-9CF4-BFFA7B11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2300" b="1" dirty="0"/>
              <a:t>G1 A </a:t>
            </a:r>
            <a:r>
              <a:rPr lang="it-IT" sz="2300" b="1" dirty="0" err="1"/>
              <a:t>person</a:t>
            </a:r>
            <a:r>
              <a:rPr lang="it-IT" sz="2300" b="1" dirty="0"/>
              <a:t> (end </a:t>
            </a:r>
            <a:r>
              <a:rPr lang="it-IT" sz="2300" b="1" dirty="0" err="1"/>
              <a:t>user</a:t>
            </a:r>
            <a:r>
              <a:rPr lang="it-IT" sz="2300" b="1" dirty="0"/>
              <a:t>) </a:t>
            </a:r>
            <a:r>
              <a:rPr lang="it-IT" sz="2300" b="1" dirty="0" err="1"/>
              <a:t>who</a:t>
            </a:r>
            <a:r>
              <a:rPr lang="it-IT" sz="2300" b="1" dirty="0"/>
              <a:t> </a:t>
            </a:r>
            <a:r>
              <a:rPr lang="it-IT" sz="2300" b="1" dirty="0" err="1"/>
              <a:t>sees</a:t>
            </a:r>
            <a:r>
              <a:rPr lang="it-IT" sz="2300" b="1" dirty="0"/>
              <a:t> a </a:t>
            </a:r>
            <a:r>
              <a:rPr lang="it-IT" sz="2300" b="1" dirty="0" err="1"/>
              <a:t>traffic</a:t>
            </a:r>
            <a:r>
              <a:rPr lang="it-IT" sz="2300" b="1" dirty="0"/>
              <a:t> </a:t>
            </a:r>
            <a:r>
              <a:rPr lang="it-IT" sz="2300" b="1" dirty="0" err="1"/>
              <a:t>violation</a:t>
            </a:r>
            <a:r>
              <a:rPr lang="it-IT" sz="2300" b="1" dirty="0"/>
              <a:t> </a:t>
            </a:r>
            <a:r>
              <a:rPr lang="it-IT" sz="2300" b="1" dirty="0" err="1"/>
              <a:t>should</a:t>
            </a:r>
            <a:r>
              <a:rPr lang="it-IT" sz="2300" b="1" dirty="0"/>
              <a:t> be </a:t>
            </a:r>
            <a:r>
              <a:rPr lang="it-IT" sz="2300" b="1" dirty="0" err="1"/>
              <a:t>able</a:t>
            </a:r>
            <a:r>
              <a:rPr lang="it-IT" sz="2300" b="1" dirty="0"/>
              <a:t> to </a:t>
            </a:r>
            <a:r>
              <a:rPr lang="it-IT" sz="2300" b="1" dirty="0" err="1"/>
              <a:t>notify</a:t>
            </a:r>
            <a:r>
              <a:rPr lang="it-IT" sz="2300" b="1" dirty="0"/>
              <a:t> </a:t>
            </a:r>
            <a:r>
              <a:rPr lang="it-IT" sz="2300" b="1" dirty="0" err="1"/>
              <a:t>authorities</a:t>
            </a:r>
            <a:r>
              <a:rPr lang="it-IT" sz="2300" b="1" dirty="0"/>
              <a:t> of the </a:t>
            </a:r>
            <a:r>
              <a:rPr lang="it-IT" sz="2300" b="1" dirty="0" err="1"/>
              <a:t>violation</a:t>
            </a:r>
            <a:r>
              <a:rPr lang="it-IT" sz="2300" b="1" dirty="0"/>
              <a:t> in </a:t>
            </a:r>
            <a:r>
              <a:rPr lang="it-IT" sz="2300" b="1" dirty="0" err="1"/>
              <a:t>every</a:t>
            </a:r>
            <a:r>
              <a:rPr lang="it-IT" sz="2300" b="1" dirty="0"/>
              <a:t> moment and situation (</a:t>
            </a:r>
            <a:r>
              <a:rPr lang="it-IT" sz="2300" b="1" dirty="0" err="1"/>
              <a:t>such</a:t>
            </a:r>
            <a:r>
              <a:rPr lang="it-IT" sz="2300" b="1" dirty="0"/>
              <a:t> </a:t>
            </a:r>
            <a:r>
              <a:rPr lang="it-IT" sz="2300" b="1" dirty="0" err="1"/>
              <a:t>as</a:t>
            </a:r>
            <a:r>
              <a:rPr lang="it-IT" sz="2300" b="1" dirty="0"/>
              <a:t> with </a:t>
            </a:r>
            <a:r>
              <a:rPr lang="it-IT" sz="2300" b="1" dirty="0" err="1"/>
              <a:t>lack</a:t>
            </a:r>
            <a:r>
              <a:rPr lang="it-IT" sz="2300" b="1" dirty="0"/>
              <a:t> of internet connection), </a:t>
            </a:r>
            <a:r>
              <a:rPr lang="it-IT" sz="2300" b="1" dirty="0" err="1"/>
              <a:t>participating</a:t>
            </a:r>
            <a:r>
              <a:rPr lang="it-IT" sz="2300" b="1" dirty="0"/>
              <a:t> to </a:t>
            </a:r>
            <a:r>
              <a:rPr lang="it-IT" sz="2300" b="1" dirty="0" err="1"/>
              <a:t>street</a:t>
            </a:r>
            <a:r>
              <a:rPr lang="it-IT" sz="2300" b="1" dirty="0"/>
              <a:t> </a:t>
            </a:r>
            <a:r>
              <a:rPr lang="it-IT" sz="2300" b="1" dirty="0" err="1"/>
              <a:t>regulation</a:t>
            </a:r>
            <a:r>
              <a:rPr lang="it-IT" sz="2300" b="1" dirty="0"/>
              <a:t>. </a:t>
            </a:r>
            <a:endParaRPr lang="it-IT" sz="2300" dirty="0"/>
          </a:p>
          <a:p>
            <a:r>
              <a:rPr lang="it-IT" dirty="0"/>
              <a:t>R1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take a </a:t>
            </a:r>
            <a:r>
              <a:rPr lang="it-IT" dirty="0" err="1"/>
              <a:t>picture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the information to </a:t>
            </a:r>
            <a:r>
              <a:rPr lang="it-IT" dirty="0" err="1"/>
              <a:t>authorities</a:t>
            </a:r>
            <a:r>
              <a:rPr lang="it-IT" dirty="0"/>
              <a:t>. </a:t>
            </a:r>
          </a:p>
          <a:p>
            <a:r>
              <a:rPr lang="it-IT" dirty="0"/>
              <a:t>R2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report,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the date, the time and the position from the </a:t>
            </a:r>
            <a:r>
              <a:rPr lang="it-IT" dirty="0" err="1"/>
              <a:t>device</a:t>
            </a:r>
            <a:r>
              <a:rPr lang="it-IT" dirty="0"/>
              <a:t>. The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the GPS of the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</a:t>
            </a:r>
          </a:p>
          <a:p>
            <a:r>
              <a:rPr lang="it-IT" dirty="0"/>
              <a:t>R4  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inserted</a:t>
            </a:r>
            <a:r>
              <a:rPr lang="it-IT" dirty="0"/>
              <a:t> by the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 by the </a:t>
            </a:r>
            <a:r>
              <a:rPr lang="it-IT" dirty="0" err="1"/>
              <a:t>application</a:t>
            </a:r>
            <a:r>
              <a:rPr lang="it-IT" dirty="0"/>
              <a:t>, 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or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. </a:t>
            </a:r>
          </a:p>
          <a:p>
            <a:r>
              <a:rPr lang="it-IT" dirty="0"/>
              <a:t>R5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D1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. </a:t>
            </a:r>
          </a:p>
          <a:p>
            <a:r>
              <a:rPr lang="it-IT" dirty="0"/>
              <a:t>D2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can </a:t>
            </a:r>
            <a:r>
              <a:rPr lang="it-IT" dirty="0" err="1"/>
              <a:t>notify</a:t>
            </a:r>
            <a:r>
              <a:rPr lang="it-IT" dirty="0"/>
              <a:t> the authority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connection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41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5A94-D777-CF45-A89C-102453CA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(G8)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02DD80-0957-C246-83D7-1CBC2E4D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G8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when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 </a:t>
            </a:r>
            <a:r>
              <a:rPr lang="it-IT" b="1" dirty="0" err="1"/>
              <a:t>occur</a:t>
            </a:r>
            <a:r>
              <a:rPr lang="it-IT" b="1" dirty="0"/>
              <a:t> </a:t>
            </a:r>
            <a:r>
              <a:rPr lang="it-IT" b="1" dirty="0" err="1"/>
              <a:t>around</a:t>
            </a:r>
            <a:r>
              <a:rPr lang="it-IT" b="1" dirty="0"/>
              <a:t> </a:t>
            </a:r>
            <a:r>
              <a:rPr lang="it-IT" b="1" dirty="0" err="1"/>
              <a:t>him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R18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the position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authorities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can be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occurrence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07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A2C7D-864B-E14B-8ACD-2728764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(G7)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4B57A-9634-9143-97AF-F02B2C4D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G7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interventions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can do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</p:txBody>
      </p:sp>
    </p:spTree>
    <p:extLst>
      <p:ext uri="{BB962C8B-B14F-4D97-AF65-F5344CB8AC3E}">
        <p14:creationId xmlns:p14="http://schemas.microsoft.com/office/powerpoint/2010/main" val="180369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C53F4-FE40-F34F-9969-AFAD722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9E8707-33B3-4544-816F-416E3E03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1" y="1306669"/>
            <a:ext cx="4258469" cy="4771537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FCFAD70-3472-9948-99AE-E8B9BC56A5BC}"/>
              </a:ext>
            </a:extLst>
          </p:cNvPr>
          <p:cNvSpPr/>
          <p:nvPr/>
        </p:nvSpPr>
        <p:spPr>
          <a:xfrm>
            <a:off x="3775420" y="3096666"/>
            <a:ext cx="1607244" cy="5212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57708AF-3895-E942-AF5A-C97928377871}"/>
              </a:ext>
            </a:extLst>
          </p:cNvPr>
          <p:cNvSpPr/>
          <p:nvPr/>
        </p:nvSpPr>
        <p:spPr>
          <a:xfrm>
            <a:off x="2949389" y="4725533"/>
            <a:ext cx="1230725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20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F3F83-A26F-FD47-9756-2C7A67B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Authority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1E670A8-E37B-7E48-AC75-B52817A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99" y="1315611"/>
            <a:ext cx="6396202" cy="477544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73FE17B-1513-EA4E-A7E2-6BBFFA30CCEB}"/>
              </a:ext>
            </a:extLst>
          </p:cNvPr>
          <p:cNvSpPr/>
          <p:nvPr/>
        </p:nvSpPr>
        <p:spPr>
          <a:xfrm>
            <a:off x="2820041" y="1467650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5EB7824-4D41-E24B-9DF4-212D6A317930}"/>
              </a:ext>
            </a:extLst>
          </p:cNvPr>
          <p:cNvSpPr/>
          <p:nvPr/>
        </p:nvSpPr>
        <p:spPr>
          <a:xfrm>
            <a:off x="3427078" y="2879606"/>
            <a:ext cx="1513756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5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336</TotalTime>
  <Words>975</Words>
  <Application>Microsoft Macintosh PowerPoint</Application>
  <PresentationFormat>Presentazione su schermo (4:3)</PresentationFormat>
  <Paragraphs>148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POLI</vt:lpstr>
      <vt:lpstr>Titolo presentazione sottotitolo</vt:lpstr>
      <vt:lpstr>Firma convenzione  Politecnico di Milano e Veneranda Fabbrica del Duomo di Milano</vt:lpstr>
      <vt:lpstr>World and Machine Phenomena</vt:lpstr>
      <vt:lpstr>World and Machine Phenomena</vt:lpstr>
      <vt:lpstr>Goals of the System – EndUser (G1)</vt:lpstr>
      <vt:lpstr>Goals of the System – Authority (G8)</vt:lpstr>
      <vt:lpstr>Goals of the System – Municipality (G7)</vt:lpstr>
      <vt:lpstr>Use cases - EndUser</vt:lpstr>
      <vt:lpstr>Use cases - Authority</vt:lpstr>
      <vt:lpstr>Use cases - Municipality</vt:lpstr>
      <vt:lpstr>Alloy model – Assertion 1</vt:lpstr>
      <vt:lpstr>Alloy model – Assertion 3</vt:lpstr>
      <vt:lpstr>Alloy model – Predicate 1</vt:lpstr>
      <vt:lpstr>Alloy model – Predicate 4</vt:lpstr>
      <vt:lpstr>Firma convenzione  Politecnico di Milano e Veneranda Fabbrica del Duomo di Milano</vt:lpstr>
      <vt:lpstr>Components of the System – Client</vt:lpstr>
      <vt:lpstr>Components of the System - Server</vt:lpstr>
      <vt:lpstr>Selected architectural styles and patterns</vt:lpstr>
      <vt:lpstr>An end user create a new traffic violation  </vt:lpstr>
      <vt:lpstr>An authority user is notified for a violation</vt:lpstr>
      <vt:lpstr>An authority user notifies other authorities</vt:lpstr>
      <vt:lpstr>A Municipality user requests the unsafe areas and interventions</vt:lpstr>
      <vt:lpstr>Gantt – First phase</vt:lpstr>
      <vt:lpstr>Gantt - Second phase</vt:lpstr>
      <vt:lpstr>Gantt – Third phase</vt:lpstr>
      <vt:lpstr>Gantt – Fourth phase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Samuele Moscatelli</cp:lastModifiedBy>
  <cp:revision>43</cp:revision>
  <dcterms:created xsi:type="dcterms:W3CDTF">2015-05-26T12:27:57Z</dcterms:created>
  <dcterms:modified xsi:type="dcterms:W3CDTF">2020-01-25T16:57:04Z</dcterms:modified>
</cp:coreProperties>
</file>